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0" r:id="rId2"/>
  </p:sldMasterIdLst>
  <p:sldIdLst>
    <p:sldId id="256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2A120-492C-4BEF-8BCE-E314FDE9EB4A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 descr="5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8458B-A383-4988-B0F2-64C554160B75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 descr="6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642918"/>
            <a:ext cx="1857388" cy="612793"/>
          </a:xfrm>
        </p:spPr>
        <p:txBody>
          <a:bodyPr>
            <a:normAutofit/>
          </a:bodyPr>
          <a:lstStyle/>
          <a:p>
            <a:r>
              <a:rPr lang="ru-RU" sz="1800" dirty="0" smtClean="0"/>
              <a:t> </a:t>
            </a: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6072206"/>
            <a:ext cx="6400800" cy="395278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Подзаголовок слайда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857324" y="1214422"/>
            <a:ext cx="7286676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357166"/>
            <a:ext cx="37147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latin typeface="Constantia" pitchFamily="18" charset="0"/>
              </a:rPr>
              <a:t>Основные </a:t>
            </a:r>
          </a:p>
          <a:p>
            <a:r>
              <a:rPr lang="ru-RU" sz="5400" b="1" dirty="0" smtClean="0">
                <a:latin typeface="Constantia" pitchFamily="18" charset="0"/>
              </a:rPr>
              <a:t>понятия </a:t>
            </a:r>
          </a:p>
          <a:p>
            <a:r>
              <a:rPr lang="ru-RU" sz="5400" b="1" dirty="0" smtClean="0">
                <a:latin typeface="Constantia" pitchFamily="18" charset="0"/>
              </a:rPr>
              <a:t>генетики</a:t>
            </a:r>
            <a:endParaRPr lang="ru-RU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142852"/>
            <a:ext cx="7358082" cy="1000132"/>
          </a:xfrm>
        </p:spPr>
        <p:txBody>
          <a:bodyPr>
            <a:noAutofit/>
          </a:bodyPr>
          <a:lstStyle/>
          <a:p>
            <a:r>
              <a:rPr lang="ru-RU" b="1" dirty="0"/>
              <a:t>Генетика как наука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428736"/>
            <a:ext cx="7643866" cy="3929089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600" b="1" i="1" dirty="0" smtClean="0">
                <a:solidFill>
                  <a:srgbClr val="002060"/>
                </a:solidFill>
                <a:latin typeface="Constantia" pitchFamily="18" charset="0"/>
              </a:rPr>
              <a:t>Генетика – это наука о наследственности и изменчивости живых организмов и методах управления ими; это наука, изучающая наследственность и изменчивость признаков</a:t>
            </a:r>
            <a:r>
              <a:rPr lang="ru-RU" sz="3600" dirty="0" smtClean="0">
                <a:solidFill>
                  <a:srgbClr val="002060"/>
                </a:solidFill>
                <a:latin typeface="Constantia" pitchFamily="18" charset="0"/>
              </a:rPr>
              <a:t>. 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5429264"/>
            <a:ext cx="9144000" cy="8309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Constantia" pitchFamily="18" charset="0"/>
              </a:rPr>
              <a:t>Термин «генетика» (от греч. </a:t>
            </a:r>
            <a:r>
              <a:rPr lang="en-US" sz="2400" dirty="0">
                <a:latin typeface="Constantia" pitchFamily="18" charset="0"/>
              </a:rPr>
              <a:t>genesis</a:t>
            </a:r>
            <a:r>
              <a:rPr lang="ru-RU" sz="2400" dirty="0">
                <a:latin typeface="Constantia" pitchFamily="18" charset="0"/>
              </a:rPr>
              <a:t>, </a:t>
            </a:r>
            <a:r>
              <a:rPr lang="en-US" sz="2400" dirty="0" err="1">
                <a:latin typeface="Constantia" pitchFamily="18" charset="0"/>
              </a:rPr>
              <a:t>geneticos</a:t>
            </a:r>
            <a:r>
              <a:rPr lang="ru-RU" sz="2400" dirty="0">
                <a:latin typeface="Constantia" pitchFamily="18" charset="0"/>
              </a:rPr>
              <a:t> – происхождение; от лат. </a:t>
            </a:r>
            <a:r>
              <a:rPr lang="en-US" sz="2400" dirty="0">
                <a:latin typeface="Constantia" pitchFamily="18" charset="0"/>
              </a:rPr>
              <a:t>genus</a:t>
            </a:r>
            <a:r>
              <a:rPr lang="ru-RU" sz="2400" dirty="0">
                <a:latin typeface="Constantia" pitchFamily="18" charset="0"/>
              </a:rPr>
              <a:t> – род) предложил в 1906 У. </a:t>
            </a:r>
            <a:r>
              <a:rPr lang="ru-RU" sz="2400" dirty="0" err="1">
                <a:latin typeface="Constantia" pitchFamily="18" charset="0"/>
              </a:rPr>
              <a:t>Бэтсон</a:t>
            </a:r>
            <a:r>
              <a:rPr lang="ru-RU" sz="2400" dirty="0">
                <a:latin typeface="Constantia" pitchFamily="18" charset="0"/>
              </a:rPr>
              <a:t> (Англия</a:t>
            </a:r>
            <a:r>
              <a:rPr lang="ru-RU" sz="2400" dirty="0" smtClean="0">
                <a:latin typeface="Constantia" pitchFamily="18" charset="0"/>
              </a:rPr>
              <a:t>).</a:t>
            </a:r>
            <a:endParaRPr lang="ru-RU" dirty="0"/>
          </a:p>
        </p:txBody>
      </p:sp>
      <p:pic>
        <p:nvPicPr>
          <p:cNvPr id="5" name="Рисунок 4" descr="___new_170346-bi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4005049">
            <a:off x="-161674" y="415631"/>
            <a:ext cx="1912783" cy="153022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00042"/>
            <a:ext cx="8072494" cy="5786478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Наследственность</a:t>
            </a:r>
            <a:r>
              <a:rPr lang="ru-RU" dirty="0" smtClean="0">
                <a:solidFill>
                  <a:srgbClr val="002060"/>
                </a:solidFill>
              </a:rPr>
              <a:t> – способность организмов порождать себе подобных; свойство организмов передавать свои признаки и качества из поколения в поколение; свойство организмов обеспечивать материальную и функциональную преемственность между поколениями.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Изменчивость</a:t>
            </a:r>
            <a:r>
              <a:rPr lang="ru-RU" dirty="0" smtClean="0">
                <a:solidFill>
                  <a:srgbClr val="002060"/>
                </a:solidFill>
              </a:rPr>
              <a:t> – появление различий между организмами (частями организма или группами организмов) по отдельным признакам; это существование признаков в различных формах (вариантах).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38" y="1"/>
            <a:ext cx="7215218" cy="1214422"/>
          </a:xfrm>
        </p:spPr>
        <p:txBody>
          <a:bodyPr>
            <a:noAutofit/>
          </a:bodyPr>
          <a:lstStyle/>
          <a:p>
            <a:pPr algn="l"/>
            <a:r>
              <a:rPr lang="ru-RU" sz="4400" dirty="0" smtClean="0"/>
              <a:t>Структура современной генетики и ее значение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785926"/>
            <a:ext cx="7929618" cy="185738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600" dirty="0" smtClean="0">
                <a:solidFill>
                  <a:srgbClr val="002060"/>
                </a:solidFill>
              </a:rPr>
              <a:t>Вся генетика подразделяется на</a:t>
            </a:r>
          </a:p>
          <a:p>
            <a:pPr>
              <a:buNone/>
            </a:pPr>
            <a:r>
              <a:rPr lang="ru-RU" sz="3600" dirty="0" smtClean="0">
                <a:solidFill>
                  <a:srgbClr val="002060"/>
                </a:solidFill>
              </a:rPr>
              <a:t> 1) фундаментальную</a:t>
            </a:r>
          </a:p>
          <a:p>
            <a:pPr>
              <a:buNone/>
            </a:pPr>
            <a:r>
              <a:rPr lang="ru-RU" sz="3600" dirty="0" smtClean="0">
                <a:solidFill>
                  <a:srgbClr val="002060"/>
                </a:solidFill>
              </a:rPr>
              <a:t> 2) прикладную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2928934"/>
            <a:ext cx="2857500" cy="3667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571876"/>
            <a:ext cx="2857500" cy="2857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38" y="142875"/>
            <a:ext cx="7358062" cy="1000109"/>
          </a:xfrm>
        </p:spPr>
        <p:txBody>
          <a:bodyPr>
            <a:normAutofit/>
          </a:bodyPr>
          <a:lstStyle/>
          <a:p>
            <a:pPr algn="l"/>
            <a:r>
              <a:rPr lang="ru-RU" sz="4400" dirty="0" smtClean="0"/>
              <a:t>Фундаментальная генетика 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714488"/>
            <a:ext cx="7929618" cy="464347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изучает общие закономерности наследования признаков у лабораторных, или модельных видов: прокариот (например, кишечной палочки), плесневых и дрожжевых грибов, дрозофилы, мышей и некоторых других. К фундаментальной генетике относятся следующие разделы: </a:t>
            </a:r>
          </a:p>
          <a:p>
            <a:pPr marL="361950" indent="-361950">
              <a:buFont typeface="+mj-lt"/>
              <a:buAutoNum type="arabicParenR"/>
            </a:pPr>
            <a:r>
              <a:rPr lang="ru-RU" dirty="0" smtClean="0"/>
              <a:t>классическая (формальная) генетика,</a:t>
            </a:r>
          </a:p>
          <a:p>
            <a:pPr marL="361950" indent="-361950">
              <a:buFont typeface="+mj-lt"/>
              <a:buAutoNum type="arabicParenR"/>
            </a:pPr>
            <a:r>
              <a:rPr lang="ru-RU" dirty="0" smtClean="0"/>
              <a:t>цитогенетика, </a:t>
            </a:r>
          </a:p>
          <a:p>
            <a:pPr marL="361950" indent="-361950">
              <a:buFont typeface="+mj-lt"/>
              <a:buAutoNum type="arabicParenR"/>
            </a:pPr>
            <a:r>
              <a:rPr lang="ru-RU" dirty="0" smtClean="0"/>
              <a:t>молекулярная генетика, </a:t>
            </a:r>
          </a:p>
          <a:p>
            <a:pPr marL="361950" indent="-361950">
              <a:buFont typeface="+mj-lt"/>
              <a:buAutoNum type="arabicParenR"/>
            </a:pPr>
            <a:r>
              <a:rPr lang="ru-RU" dirty="0" smtClean="0"/>
              <a:t>генетика мутагенеза (в т. ч, радиационная и химическая генетика), </a:t>
            </a:r>
          </a:p>
          <a:p>
            <a:pPr marL="361950" indent="-361950">
              <a:buFont typeface="+mj-lt"/>
              <a:buAutoNum type="arabicParenR"/>
            </a:pPr>
            <a:r>
              <a:rPr lang="ru-RU" dirty="0" smtClean="0"/>
              <a:t>эволюционная генетика, </a:t>
            </a:r>
          </a:p>
          <a:p>
            <a:pPr marL="361950" indent="-361950">
              <a:buFont typeface="+mj-lt"/>
              <a:buAutoNum type="arabicParenR"/>
            </a:pPr>
            <a:r>
              <a:rPr lang="ru-RU" dirty="0" smtClean="0"/>
              <a:t>генетика популяций, </a:t>
            </a:r>
          </a:p>
          <a:p>
            <a:pPr marL="361950" indent="-361950">
              <a:buFont typeface="+mj-lt"/>
              <a:buAutoNum type="arabicParenR"/>
            </a:pPr>
            <a:r>
              <a:rPr lang="ru-RU" dirty="0" smtClean="0"/>
              <a:t>генетика индивидуального развития, </a:t>
            </a:r>
          </a:p>
          <a:p>
            <a:pPr marL="361950" indent="-361950">
              <a:buFont typeface="+mj-lt"/>
              <a:buAutoNum type="arabicParenR"/>
            </a:pPr>
            <a:r>
              <a:rPr lang="ru-RU" dirty="0" smtClean="0"/>
              <a:t>генетика поведения, </a:t>
            </a:r>
          </a:p>
          <a:p>
            <a:pPr marL="361950" indent="-361950">
              <a:buFont typeface="+mj-lt"/>
              <a:buAutoNum type="arabicParenR"/>
            </a:pPr>
            <a:r>
              <a:rPr lang="ru-RU" dirty="0" smtClean="0"/>
              <a:t>экологическая генетика, </a:t>
            </a:r>
          </a:p>
          <a:p>
            <a:pPr marL="361950" indent="-361950">
              <a:buFont typeface="+mj-lt"/>
              <a:buAutoNum type="arabicParenR"/>
            </a:pPr>
            <a:r>
              <a:rPr lang="ru-RU" dirty="0" smtClean="0"/>
              <a:t>математическая генетика. </a:t>
            </a:r>
          </a:p>
          <a:p>
            <a:pPr marL="361950" indent="-361950">
              <a:buFont typeface="+mj-lt"/>
              <a:buAutoNum type="arabicParenR"/>
            </a:pPr>
            <a:r>
              <a:rPr lang="ru-RU" dirty="0" smtClean="0"/>
              <a:t>космическая генетика (изучает действие на организм космических факторов: космических излучений, длительной невесомости и др.). 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3714752"/>
            <a:ext cx="2238372" cy="1654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2567542"/>
            <a:ext cx="1404936" cy="909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38" y="142875"/>
            <a:ext cx="7143780" cy="1143000"/>
          </a:xfrm>
        </p:spPr>
        <p:txBody>
          <a:bodyPr/>
          <a:lstStyle/>
          <a:p>
            <a:pPr algn="l"/>
            <a:r>
              <a:rPr lang="ru-RU" dirty="0" smtClean="0"/>
              <a:t>Прикладная генетика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785926"/>
            <a:ext cx="7858180" cy="464347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Разрабатывает рекомендации для применения генетических знаний в селекции, генной инженерии и других разделах биотехнологии, в деле охраны природы.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Идеи и методы генетики находят применение во всех областях человеческой деятельности, связанной с живыми организмами.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Они имеют важное значение для решения проблем медицины, сельского хозяйства, микробиологической промышленности.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71604" cy="1178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785926"/>
            <a:ext cx="7786742" cy="457203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Генетическая (генная) инженерия </a:t>
            </a:r>
            <a:r>
              <a:rPr lang="ru-RU" dirty="0" smtClean="0"/>
              <a:t>– это раздел молекулярной генетики, связанный с целенаправленным созданием </a:t>
            </a:r>
            <a:r>
              <a:rPr lang="en-US" dirty="0" smtClean="0"/>
              <a:t>in vitro</a:t>
            </a:r>
            <a:r>
              <a:rPr lang="ru-RU" dirty="0" smtClean="0"/>
              <a:t> новых комбинаций генетического материала, способного размно­жаться в клетке-хозяине и синтезировать конечные продукты обмена. </a:t>
            </a:r>
          </a:p>
          <a:p>
            <a:pPr marL="0" indent="0">
              <a:buNone/>
            </a:pPr>
            <a:r>
              <a:rPr lang="ru-RU" dirty="0" smtClean="0"/>
              <a:t>Возникла в 1972, когда в лаборатории П. Берга (</a:t>
            </a:r>
            <a:r>
              <a:rPr lang="ru-RU" dirty="0" err="1" smtClean="0"/>
              <a:t>Станфордский</a:t>
            </a:r>
            <a:r>
              <a:rPr lang="ru-RU" dirty="0" smtClean="0"/>
              <a:t> ун-т, США) была получена первая </a:t>
            </a:r>
            <a:r>
              <a:rPr lang="ru-RU" dirty="0" err="1" smtClean="0"/>
              <a:t>рекомбинантная</a:t>
            </a:r>
            <a:r>
              <a:rPr lang="ru-RU" dirty="0" smtClean="0"/>
              <a:t> (гибридная) ДНК (</a:t>
            </a:r>
            <a:r>
              <a:rPr lang="ru-RU" dirty="0" err="1" smtClean="0"/>
              <a:t>рекДНК</a:t>
            </a:r>
            <a:r>
              <a:rPr lang="ru-RU" dirty="0" smtClean="0"/>
              <a:t>), в которой были соединены фраг­менты ДНК фага лямбда и кишечной палочки с кольцевой ДНК обезьяньего вируса </a:t>
            </a:r>
            <a:r>
              <a:rPr lang="en-US" dirty="0" smtClean="0"/>
              <a:t>SV</a:t>
            </a:r>
            <a:r>
              <a:rPr lang="ru-RU" dirty="0" smtClean="0"/>
              <a:t>40. </a:t>
            </a:r>
          </a:p>
          <a:p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8575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714612" y="571480"/>
            <a:ext cx="64293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Генетическая (генная) инженерия </a:t>
            </a:r>
            <a:endParaRPr lang="ru-RU" b="1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Частная генетика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600200"/>
            <a:ext cx="7715304" cy="48291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1. </a:t>
            </a:r>
            <a:r>
              <a:rPr lang="ru-RU" u="sng" dirty="0" smtClean="0">
                <a:solidFill>
                  <a:srgbClr val="002060"/>
                </a:solidFill>
              </a:rPr>
              <a:t>Генетика растений</a:t>
            </a:r>
            <a:r>
              <a:rPr lang="ru-RU" dirty="0" smtClean="0"/>
              <a:t>: дикорастущих и культурных: (пшеница, рожь, ячмень, кукуруза; яблони, груши, сливы, абрикосы – всего около 150 видов).</a:t>
            </a:r>
          </a:p>
          <a:p>
            <a:pPr marL="0" indent="0">
              <a:buNone/>
            </a:pPr>
            <a:r>
              <a:rPr lang="ru-RU" dirty="0" smtClean="0"/>
              <a:t>2. </a:t>
            </a:r>
            <a:r>
              <a:rPr lang="ru-RU" u="sng" dirty="0" smtClean="0">
                <a:solidFill>
                  <a:srgbClr val="002060"/>
                </a:solidFill>
              </a:rPr>
              <a:t>Генетика животных</a:t>
            </a:r>
            <a:r>
              <a:rPr lang="ru-RU" dirty="0" smtClean="0"/>
              <a:t>: диких и домашних животных (коров, лошадей, свиней, овец, кур – всего около 20 видов)</a:t>
            </a:r>
          </a:p>
          <a:p>
            <a:pPr marL="0" indent="0">
              <a:buNone/>
            </a:pPr>
            <a:r>
              <a:rPr lang="ru-RU" dirty="0" smtClean="0"/>
              <a:t>3. </a:t>
            </a:r>
            <a:r>
              <a:rPr lang="ru-RU" u="sng" dirty="0" smtClean="0">
                <a:solidFill>
                  <a:srgbClr val="002060"/>
                </a:solidFill>
              </a:rPr>
              <a:t>Генетика микроорганизмов </a:t>
            </a:r>
            <a:r>
              <a:rPr lang="ru-RU" dirty="0" smtClean="0"/>
              <a:t>(вирусов, прокариот – десятки видов).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38" y="142875"/>
            <a:ext cx="7358062" cy="1143000"/>
          </a:xfrm>
        </p:spPr>
        <p:txBody>
          <a:bodyPr/>
          <a:lstStyle/>
          <a:p>
            <a:pPr algn="l"/>
            <a:r>
              <a:rPr lang="ru-RU" dirty="0" smtClean="0"/>
              <a:t>Генетика человека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785926"/>
            <a:ext cx="7786742" cy="485778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Изучает особенности наследования признаков у человека, наследственные заболевания (медицинская генетика), генетическую структуру популяций человека. </a:t>
            </a:r>
          </a:p>
          <a:p>
            <a:pPr marL="0" indent="0">
              <a:buNone/>
            </a:pPr>
            <a:r>
              <a:rPr lang="ru-RU" dirty="0" smtClean="0"/>
              <a:t>Генетика человека является теоретической основой современной медицины и современного здравоохранения (СПИД, Чернобыль). Известно несколько тысяч собственно генетических заболеваний, которые почти на 100% зависят от генотипа особи. К наиболее страшным из них относятся: кислотный фиброз поджелудочной железы, </a:t>
            </a:r>
            <a:r>
              <a:rPr lang="ru-RU" dirty="0" err="1" smtClean="0"/>
              <a:t>фенилкетонурия</a:t>
            </a:r>
            <a:r>
              <a:rPr lang="ru-RU" dirty="0" smtClean="0"/>
              <a:t>, </a:t>
            </a:r>
            <a:r>
              <a:rPr lang="ru-RU" dirty="0" err="1" smtClean="0"/>
              <a:t>галактоземия</a:t>
            </a:r>
            <a:r>
              <a:rPr lang="ru-RU" dirty="0" smtClean="0"/>
              <a:t>, различные формы кретинизма, </a:t>
            </a:r>
            <a:r>
              <a:rPr lang="ru-RU" dirty="0" err="1" smtClean="0"/>
              <a:t>гемоглобинопатии</a:t>
            </a:r>
            <a:r>
              <a:rPr lang="ru-RU" dirty="0" smtClean="0"/>
              <a:t>, а также синдромы Дауна, Тернера, </a:t>
            </a:r>
            <a:r>
              <a:rPr lang="ru-RU" dirty="0" err="1" smtClean="0"/>
              <a:t>Кляйнфельтера</a:t>
            </a:r>
            <a:r>
              <a:rPr lang="ru-RU" dirty="0" smtClean="0"/>
              <a:t>. </a:t>
            </a:r>
          </a:p>
          <a:p>
            <a:pPr marL="0" indent="0">
              <a:buNone/>
            </a:pPr>
            <a:r>
              <a:rPr lang="ru-RU" dirty="0" smtClean="0"/>
              <a:t>Кроме того, существуют заболевания, которые зависят и от генотипа, и от среды: ишемическая болезнь, сахарный диабет, </a:t>
            </a:r>
            <a:r>
              <a:rPr lang="ru-RU" dirty="0" err="1" smtClean="0"/>
              <a:t>ревматоидные</a:t>
            </a:r>
            <a:r>
              <a:rPr lang="ru-RU" dirty="0" smtClean="0"/>
              <a:t> заболевания, язвенные болезни желудка и двенадцатиперстной кишки, многие онкологические заболевания, шизофрения и другие заболевания психики.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714488"/>
            <a:ext cx="7786742" cy="464347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Задачи медицинской генетики заключаются в своевременном выявлении носителей этих заболеваний среди родителей, выявлении больных детей и выработке рекомендаций по их лечению. </a:t>
            </a:r>
          </a:p>
          <a:p>
            <a:r>
              <a:rPr lang="ru-RU" dirty="0" smtClean="0"/>
              <a:t>Большую роль в профилактике генетически обусловленных заболеваний играют генетико-медицинские консультации и </a:t>
            </a:r>
            <a:r>
              <a:rPr lang="ru-RU" dirty="0" err="1" smtClean="0"/>
              <a:t>пренатальная</a:t>
            </a:r>
            <a:r>
              <a:rPr lang="ru-RU" dirty="0" smtClean="0"/>
              <a:t> диагностика (то есть выявление заболеваний на ранних стадиях развития организма).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Методы генетики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785926"/>
            <a:ext cx="7786742" cy="4572032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Совокупность методов исследования наследственных свойств организма (его генотипа) называется </a:t>
            </a:r>
            <a:r>
              <a:rPr lang="ru-RU" b="1" i="1" dirty="0" smtClean="0">
                <a:solidFill>
                  <a:srgbClr val="002060"/>
                </a:solidFill>
              </a:rPr>
              <a:t>генетический анализ</a:t>
            </a:r>
            <a:r>
              <a:rPr lang="ru-RU" b="1" dirty="0" smtClean="0"/>
              <a:t>. </a:t>
            </a:r>
          </a:p>
          <a:p>
            <a:r>
              <a:rPr lang="ru-RU" dirty="0" smtClean="0"/>
              <a:t>В зависимости от задачи и особенностей изучаемого объекта генетический анализ проводят на популяционном, организменном, клеточном и молекулярном уровнях. </a:t>
            </a:r>
          </a:p>
          <a:p>
            <a:r>
              <a:rPr lang="ru-RU" dirty="0" smtClean="0"/>
              <a:t>Основу генетического анализа составляет </a:t>
            </a:r>
            <a:r>
              <a:rPr lang="ru-RU" b="1" i="1" dirty="0" smtClean="0">
                <a:solidFill>
                  <a:srgbClr val="002060"/>
                </a:solidFill>
              </a:rPr>
              <a:t>гибридологический анализ</a:t>
            </a:r>
            <a:r>
              <a:rPr lang="ru-RU" dirty="0" smtClean="0"/>
              <a:t>, основанный на анализе наследования признаков при скрещиваниях. </a:t>
            </a:r>
            <a:endParaRPr lang="ru-RU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428604"/>
            <a:ext cx="7786742" cy="5857916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i="1" dirty="0" smtClean="0">
                <a:solidFill>
                  <a:srgbClr val="002060"/>
                </a:solidFill>
              </a:rPr>
              <a:t>Гибридологический анализ, основы которого разработал основатель современной генетики Г. Мендель, основан на следующих принципах.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1.</a:t>
            </a:r>
            <a:r>
              <a:rPr lang="ru-RU" dirty="0" smtClean="0"/>
              <a:t> Использование в качестве исходных особей (родителей), форм, не дающих расщепления при скрещивании, т.е. </a:t>
            </a:r>
            <a:r>
              <a:rPr lang="ru-RU" b="1" i="1" dirty="0" smtClean="0"/>
              <a:t>константных форм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2.</a:t>
            </a:r>
            <a:r>
              <a:rPr lang="ru-RU" dirty="0" smtClean="0"/>
              <a:t> Анализ наследования </a:t>
            </a:r>
            <a:r>
              <a:rPr lang="ru-RU" b="1" i="1" dirty="0" smtClean="0"/>
              <a:t>отдельных пар альтернативных признаков</a:t>
            </a:r>
            <a:r>
              <a:rPr lang="ru-RU" dirty="0" smtClean="0"/>
              <a:t>, то есть признаков, представленных двумя взаимоисключающими вариантами.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3.</a:t>
            </a:r>
            <a:r>
              <a:rPr lang="ru-RU" dirty="0" smtClean="0"/>
              <a:t> </a:t>
            </a:r>
            <a:r>
              <a:rPr lang="ru-RU" b="1" i="1" dirty="0" smtClean="0"/>
              <a:t>Количественный учет</a:t>
            </a:r>
            <a:r>
              <a:rPr lang="ru-RU" dirty="0" smtClean="0"/>
              <a:t> форм, </a:t>
            </a:r>
            <a:r>
              <a:rPr lang="ru-RU" dirty="0" err="1" smtClean="0"/>
              <a:t>выщепляющихся</a:t>
            </a:r>
            <a:r>
              <a:rPr lang="ru-RU" dirty="0" smtClean="0"/>
              <a:t> в ходе последовательных скрещиваний и использование математических методов при обработке результатов.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4.</a:t>
            </a:r>
            <a:r>
              <a:rPr lang="ru-RU" dirty="0" smtClean="0"/>
              <a:t> </a:t>
            </a:r>
            <a:r>
              <a:rPr lang="ru-RU" b="1" i="1" dirty="0" smtClean="0"/>
              <a:t>Индивидуальный анализ</a:t>
            </a:r>
            <a:r>
              <a:rPr lang="ru-RU" dirty="0" smtClean="0"/>
              <a:t> потомства от каждой родительской особи.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5.</a:t>
            </a:r>
            <a:r>
              <a:rPr lang="ru-RU" dirty="0" smtClean="0"/>
              <a:t> На основании результатов скрещивания составляется и анализируется </a:t>
            </a:r>
            <a:r>
              <a:rPr lang="ru-RU" i="1" dirty="0" smtClean="0"/>
              <a:t>схема скрещиваний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Методы генетики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714488"/>
            <a:ext cx="7858180" cy="478634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Гибридологическому анализу обычно предшествует </a:t>
            </a:r>
            <a:r>
              <a:rPr lang="ru-RU" sz="4600" b="1" i="1" dirty="0" smtClean="0">
                <a:solidFill>
                  <a:srgbClr val="002060"/>
                </a:solidFill>
              </a:rPr>
              <a:t>селекционный метод</a:t>
            </a:r>
            <a:r>
              <a:rPr lang="ru-RU" dirty="0" smtClean="0"/>
              <a:t>. </a:t>
            </a:r>
          </a:p>
          <a:p>
            <a:r>
              <a:rPr lang="ru-RU" dirty="0" smtClean="0"/>
              <a:t>С его помощью осуществляют подбор или создание исходного  материала,  подвергающегося дальнейшему анализу (напр., Г. Мендель, который по существу является основопо­ложником генетического анализа, начинал свою работу с получения константных – гомозиготных – форм гороха путём самоопыле­ния); </a:t>
            </a:r>
          </a:p>
          <a:p>
            <a:r>
              <a:rPr lang="ru-RU" dirty="0" smtClean="0"/>
              <a:t>Однако в некоторых случаях метод прямого гибридологического анализа оказывается неприменим. </a:t>
            </a:r>
          </a:p>
          <a:p>
            <a:r>
              <a:rPr lang="ru-RU" dirty="0" smtClean="0"/>
              <a:t>Например, при изучении наследования признаков у человека необходимо учитывать ряд обстоятельств: невозможность планирования скрещиваний, низкая плодовитость, длительный период полового созревания. Поэтому кроме гибридологического анализа, в генетике используется множество других методов.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Методы генетики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357298"/>
            <a:ext cx="8429684" cy="5500702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 smtClean="0"/>
              <a:t>Цитогенетический метод</a:t>
            </a:r>
            <a:r>
              <a:rPr lang="ru-RU" dirty="0" smtClean="0"/>
              <a:t>. Заключается в цитологическом анализе генетических структур и явлений на основе гибридологического анализа с целью сопоставления генетических явлений со структурой и поведением хромосом и их участков (анализ хромосомных и геномных мутаций, построение цитологических карт хромосом, цитохимическое изучение активности генов и т. п.). </a:t>
            </a:r>
          </a:p>
          <a:p>
            <a:r>
              <a:rPr lang="ru-RU" b="1" i="1" dirty="0" smtClean="0"/>
              <a:t>Популяционный метод</a:t>
            </a:r>
            <a:r>
              <a:rPr lang="ru-RU" dirty="0" smtClean="0"/>
              <a:t>. На основе популяционного метода изучают генетическую структуру популяций различных организмов: количественно оцени­вают распределение особей разных генотипов в популяции, анализируют динамику генетической структуры популяций под действием различных факторов (при этом используют создание модельных популяций).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Методы генетики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357298"/>
            <a:ext cx="8358246" cy="5500702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 smtClean="0"/>
              <a:t>Молекулярно-генетический метод</a:t>
            </a:r>
            <a:r>
              <a:rPr lang="ru-RU" dirty="0" smtClean="0"/>
              <a:t> представляет собой биохимическое и физико-химическое изучение структуры и функции генетического материала и направлен на выяснение этапов пути «ген → признак» и механизмов взаимодействия различных молекул на этом пути. </a:t>
            </a:r>
          </a:p>
          <a:p>
            <a:r>
              <a:rPr lang="ru-RU" b="1" i="1" dirty="0" smtClean="0"/>
              <a:t>Мутацион­ный метод</a:t>
            </a:r>
            <a:r>
              <a:rPr lang="ru-RU" dirty="0" smtClean="0"/>
              <a:t> позволяет (на основе всестороннего анализа мутаций) установить особенности, закономерности и механизмы мутагенеза, помогает в изучении структуры и функции генов. Особое значение мутационный метод приобретает при работе с организмами, размножающимися бесполым путём, и в генетике человека, где возможности гибридологического анализа крайне затруднены. 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Методы генетики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357298"/>
            <a:ext cx="8429684" cy="5500702"/>
          </a:xfrm>
        </p:spPr>
        <p:txBody>
          <a:bodyPr>
            <a:normAutofit fontScale="77500" lnSpcReduction="20000"/>
          </a:bodyPr>
          <a:lstStyle/>
          <a:p>
            <a:r>
              <a:rPr lang="ru-RU" b="1" i="1" dirty="0" smtClean="0"/>
              <a:t>Генеалогический метод</a:t>
            </a:r>
            <a:r>
              <a:rPr lang="ru-RU" dirty="0" smtClean="0"/>
              <a:t> (</a:t>
            </a:r>
            <a:r>
              <a:rPr lang="ru-RU" dirty="0" err="1" smtClean="0"/>
              <a:t>метод</a:t>
            </a:r>
            <a:r>
              <a:rPr lang="ru-RU" dirty="0" smtClean="0"/>
              <a:t> анализа родословных). Позволяет проследить наследование признаков в семьях. </a:t>
            </a:r>
          </a:p>
          <a:p>
            <a:r>
              <a:rPr lang="ru-RU" b="1" i="1" dirty="0" smtClean="0"/>
              <a:t>Близнецовый метод</a:t>
            </a:r>
            <a:r>
              <a:rPr lang="ru-RU" dirty="0" smtClean="0"/>
              <a:t>, заключающийся в анализе и сравнении изменчивости признаков в пре­делах различных групп близнецов, позволяет оценить относит, роль генотипа и внешних условий в наблюдаемой изменчивости. В генетическом анализе используют и многие другие методы: </a:t>
            </a:r>
          </a:p>
          <a:p>
            <a:r>
              <a:rPr lang="ru-RU" b="1" i="1" dirty="0" smtClean="0"/>
              <a:t>онтогенетический</a:t>
            </a:r>
            <a:r>
              <a:rPr lang="ru-RU" dirty="0" smtClean="0"/>
              <a:t>, </a:t>
            </a:r>
          </a:p>
          <a:p>
            <a:r>
              <a:rPr lang="ru-RU" b="1" i="1" dirty="0" smtClean="0"/>
              <a:t>иммуногенетический,</a:t>
            </a:r>
            <a:endParaRPr lang="ru-RU" dirty="0" smtClean="0"/>
          </a:p>
          <a:p>
            <a:r>
              <a:rPr lang="ru-RU" b="1" i="1" dirty="0" smtClean="0"/>
              <a:t>сравнительно-морфологические</a:t>
            </a:r>
            <a:r>
              <a:rPr lang="ru-RU" dirty="0" smtClean="0"/>
              <a:t> и </a:t>
            </a:r>
            <a:r>
              <a:rPr lang="ru-RU" b="1" i="1" dirty="0" smtClean="0"/>
              <a:t>сравнительно-биохимические методы, </a:t>
            </a:r>
            <a:endParaRPr lang="ru-RU" dirty="0" smtClean="0"/>
          </a:p>
          <a:p>
            <a:r>
              <a:rPr lang="ru-RU" b="1" i="1" dirty="0" smtClean="0"/>
              <a:t>методы биотехнологии,</a:t>
            </a:r>
            <a:endParaRPr lang="ru-RU" dirty="0" smtClean="0"/>
          </a:p>
          <a:p>
            <a:r>
              <a:rPr lang="ru-RU" b="1" i="1" dirty="0" smtClean="0"/>
              <a:t>разнообразные математические методы</a:t>
            </a:r>
            <a:r>
              <a:rPr lang="ru-RU" dirty="0" smtClean="0"/>
              <a:t> и т. д.</a:t>
            </a:r>
            <a:r>
              <a:rPr lang="en-US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38" y="1"/>
            <a:ext cx="7358062" cy="1142984"/>
          </a:xfrm>
        </p:spPr>
        <p:txBody>
          <a:bodyPr>
            <a:noAutofit/>
          </a:bodyPr>
          <a:lstStyle/>
          <a:p>
            <a:pPr algn="l"/>
            <a:r>
              <a:rPr lang="ru-RU" sz="4400" i="1" dirty="0" smtClean="0"/>
              <a:t>Основные</a:t>
            </a:r>
            <a:br>
              <a:rPr lang="ru-RU" sz="4400" i="1" dirty="0" smtClean="0"/>
            </a:br>
            <a:r>
              <a:rPr lang="ru-RU" sz="4400" i="1" dirty="0" smtClean="0"/>
              <a:t> понятия генетики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857364"/>
            <a:ext cx="7858180" cy="478634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Наследование</a:t>
            </a:r>
            <a:r>
              <a:rPr lang="ru-RU" b="1" dirty="0" smtClean="0"/>
              <a:t> </a:t>
            </a:r>
            <a:r>
              <a:rPr lang="ru-RU" dirty="0" smtClean="0"/>
              <a:t>– процесс передачи наследственных свойств организма от одного поколения к другому.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Ген</a:t>
            </a:r>
            <a:r>
              <a:rPr lang="ru-RU" b="1" dirty="0" smtClean="0"/>
              <a:t> </a:t>
            </a:r>
            <a:r>
              <a:rPr lang="ru-RU" dirty="0" smtClean="0"/>
              <a:t>– участок молекулы ДНК (или РНК у некоторых вирусов и фагов), содержащий информацию о строении одного белка (ген —&gt;белок—&gt;признак).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Локус</a:t>
            </a:r>
            <a:r>
              <a:rPr lang="ru-RU" dirty="0" smtClean="0"/>
              <a:t> – место в хромосоме, которое занимает один ген. Каждый ген занимает строго определенный локус.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Аллель</a:t>
            </a:r>
            <a:r>
              <a:rPr lang="ru-RU" dirty="0" smtClean="0"/>
              <a:t> – состояние гена (доминантное и рецессивное). </a:t>
            </a:r>
          </a:p>
          <a:p>
            <a:pPr marL="0" indent="0">
              <a:buNone/>
            </a:pPr>
            <a:r>
              <a:rPr lang="ru-RU" dirty="0" smtClean="0"/>
              <a:t>Например: ген формы горошины </a:t>
            </a:r>
          </a:p>
          <a:p>
            <a:pPr marL="0" lvl="0" indent="0">
              <a:buNone/>
            </a:pPr>
            <a:r>
              <a:rPr lang="ru-RU" dirty="0" smtClean="0"/>
              <a:t>А (доминантный) </a:t>
            </a:r>
          </a:p>
          <a:p>
            <a:pPr marL="0" lvl="0" indent="0">
              <a:buNone/>
            </a:pPr>
            <a:r>
              <a:rPr lang="ru-RU" dirty="0" smtClean="0"/>
              <a:t>а (рецессивный) 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38" y="1"/>
            <a:ext cx="7358062" cy="1142984"/>
          </a:xfrm>
        </p:spPr>
        <p:txBody>
          <a:bodyPr>
            <a:noAutofit/>
          </a:bodyPr>
          <a:lstStyle/>
          <a:p>
            <a:r>
              <a:rPr lang="ru-RU" sz="4400" i="1" dirty="0" smtClean="0"/>
              <a:t>Основные понятия генетики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857364"/>
            <a:ext cx="7929618" cy="500063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Аллельные гены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dirty="0" smtClean="0"/>
              <a:t>– </a:t>
            </a:r>
            <a:r>
              <a:rPr lang="ru-RU" dirty="0" err="1" smtClean="0"/>
              <a:t>гены</a:t>
            </a:r>
            <a:r>
              <a:rPr lang="ru-RU" dirty="0" smtClean="0"/>
              <a:t>, расположенные в одних и тех же местах (локусах) гомологичных хромосом.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Альтернативные признаки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dirty="0" smtClean="0"/>
              <a:t>– противоположные качества одного признака, гена (карие и голубые глаза, темные и светлые волосы).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Доминантный признак </a:t>
            </a:r>
            <a:r>
              <a:rPr lang="ru-RU" dirty="0" smtClean="0"/>
              <a:t>– преобладающий, проявляющийся всегда в потомстве, в гомо- и гетерозиготном состоянии.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Рецессивный признак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dirty="0" smtClean="0"/>
              <a:t>– подавляемый, проявляющийся только в гомозиготном </a:t>
            </a:r>
            <a:r>
              <a:rPr lang="ru-RU" dirty="0" err="1" smtClean="0"/>
              <a:t>сосотоянии</a:t>
            </a:r>
            <a:r>
              <a:rPr lang="ru-RU" dirty="0" smtClean="0"/>
              <a:t>. </a:t>
            </a:r>
          </a:p>
          <a:p>
            <a:pPr marL="0" indent="0">
              <a:buNone/>
            </a:pPr>
            <a:r>
              <a:rPr lang="ru-RU" b="1" i="1" dirty="0" err="1" smtClean="0">
                <a:solidFill>
                  <a:srgbClr val="002060"/>
                </a:solidFill>
              </a:rPr>
              <a:t>Гомозигота</a:t>
            </a:r>
            <a:r>
              <a:rPr lang="ru-RU" dirty="0" smtClean="0"/>
              <a:t> – пара генов, представленная одинаковыми аллелями. Различают </a:t>
            </a:r>
            <a:r>
              <a:rPr lang="ru-RU" dirty="0" err="1" smtClean="0"/>
              <a:t>гомозиготу</a:t>
            </a:r>
            <a:r>
              <a:rPr lang="ru-RU" dirty="0" smtClean="0"/>
              <a:t> по доминантному </a:t>
            </a:r>
            <a:r>
              <a:rPr lang="ru-RU" dirty="0" err="1" smtClean="0"/>
              <a:t>аллелю</a:t>
            </a:r>
            <a:r>
              <a:rPr lang="ru-RU" dirty="0" smtClean="0"/>
              <a:t> (АА) и </a:t>
            </a:r>
            <a:r>
              <a:rPr lang="ru-RU" dirty="0" err="1" smtClean="0"/>
              <a:t>гомозиготу</a:t>
            </a:r>
            <a:r>
              <a:rPr lang="ru-RU" dirty="0" smtClean="0"/>
              <a:t> по рецессивному </a:t>
            </a:r>
            <a:r>
              <a:rPr lang="ru-RU" dirty="0" err="1" smtClean="0"/>
              <a:t>паллелю</a:t>
            </a:r>
            <a:r>
              <a:rPr lang="ru-RU" dirty="0" smtClean="0"/>
              <a:t> (</a:t>
            </a:r>
            <a:r>
              <a:rPr lang="ru-RU" dirty="0" err="1" smtClean="0"/>
              <a:t>аа</a:t>
            </a:r>
            <a:r>
              <a:rPr lang="ru-RU" dirty="0" smtClean="0"/>
              <a:t>). </a:t>
            </a:r>
            <a:r>
              <a:rPr lang="ru-RU" dirty="0" err="1" smtClean="0"/>
              <a:t>Гомозиготу</a:t>
            </a:r>
            <a:r>
              <a:rPr lang="ru-RU" dirty="0" smtClean="0"/>
              <a:t> также называют чистой линией.</a:t>
            </a:r>
          </a:p>
          <a:p>
            <a:pPr marL="0" indent="0">
              <a:buNone/>
            </a:pPr>
            <a:r>
              <a:rPr lang="ru-RU" b="1" i="1" dirty="0" err="1" smtClean="0">
                <a:solidFill>
                  <a:srgbClr val="002060"/>
                </a:solidFill>
              </a:rPr>
              <a:t>Гетерозигота</a:t>
            </a:r>
            <a:r>
              <a:rPr lang="ru-RU" dirty="0" smtClean="0"/>
              <a:t> – пара генов, представленная разными аллелями (</a:t>
            </a:r>
            <a:r>
              <a:rPr lang="ru-RU" dirty="0" err="1" smtClean="0"/>
              <a:t>Аа</a:t>
            </a:r>
            <a:r>
              <a:rPr lang="ru-RU" dirty="0" smtClean="0"/>
              <a:t>). </a:t>
            </a:r>
            <a:r>
              <a:rPr lang="ru-RU" dirty="0" err="1" smtClean="0"/>
              <a:t>Гетерозиготу</a:t>
            </a:r>
            <a:r>
              <a:rPr lang="ru-RU" dirty="0" smtClean="0"/>
              <a:t> называют также гибридом (от греч. </a:t>
            </a:r>
            <a:r>
              <a:rPr lang="ru-RU" dirty="0" err="1" smtClean="0"/>
              <a:t>hybridos</a:t>
            </a:r>
            <a:r>
              <a:rPr lang="ru-RU" dirty="0" smtClean="0"/>
              <a:t> -помесь).</a:t>
            </a:r>
            <a:endParaRPr lang="ru-RU" dirty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38" y="1"/>
            <a:ext cx="7358062" cy="1142984"/>
          </a:xfrm>
        </p:spPr>
        <p:txBody>
          <a:bodyPr>
            <a:noAutofit/>
          </a:bodyPr>
          <a:lstStyle/>
          <a:p>
            <a:r>
              <a:rPr lang="ru-RU" sz="4400" i="1" dirty="0" smtClean="0"/>
              <a:t>Основные понятия генетики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357298"/>
            <a:ext cx="7858180" cy="550070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Генотип</a:t>
            </a:r>
            <a:r>
              <a:rPr lang="ru-RU" dirty="0" smtClean="0"/>
              <a:t> – совокупность генов. 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Генофонд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dirty="0" smtClean="0"/>
              <a:t>– совокупность генотипов группы особей, популяции, вида или всех живых организмов планеты.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Фенотип</a:t>
            </a:r>
            <a:r>
              <a:rPr lang="ru-RU" dirty="0" smtClean="0"/>
              <a:t> – совокупность внешних признаков.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Генетический анализ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dirty="0" smtClean="0"/>
              <a:t>– совокупность генетических методов. </a:t>
            </a:r>
          </a:p>
          <a:p>
            <a:pPr marL="0" indent="0">
              <a:buNone/>
            </a:pPr>
            <a:r>
              <a:rPr lang="ru-RU" dirty="0" smtClean="0"/>
              <a:t>Главный элемент генетического анализа – гибридологический метод, или метод скрещивания.</a:t>
            </a:r>
            <a:endParaRPr lang="ru-RU" dirty="0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572528" cy="1285875"/>
          </a:xfrm>
        </p:spPr>
        <p:txBody>
          <a:bodyPr>
            <a:noAutofit/>
          </a:bodyPr>
          <a:lstStyle/>
          <a:p>
            <a:r>
              <a:rPr lang="ru-RU" sz="4400" dirty="0" smtClean="0"/>
              <a:t>Генетические понятия </a:t>
            </a:r>
            <a:br>
              <a:rPr lang="ru-RU" sz="4400" dirty="0" smtClean="0"/>
            </a:br>
            <a:r>
              <a:rPr lang="ru-RU" sz="4400" dirty="0" smtClean="0"/>
              <a:t>и символы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857364"/>
            <a:ext cx="7858180" cy="500063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4100" b="1" dirty="0" smtClean="0">
                <a:solidFill>
                  <a:srgbClr val="002060"/>
                </a:solidFill>
              </a:rPr>
              <a:t>При решении генетических задач используются следующие понятия и символы:</a:t>
            </a:r>
          </a:p>
          <a:p>
            <a:pPr marL="0" indent="0">
              <a:buNone/>
            </a:pPr>
            <a:r>
              <a:rPr lang="ru-RU" dirty="0" smtClean="0"/>
              <a:t>Скрещивание обозначают знаком умножения (</a:t>
            </a:r>
            <a:r>
              <a:rPr lang="en-US" dirty="0" smtClean="0"/>
              <a:t>X</a:t>
            </a:r>
            <a:r>
              <a:rPr lang="ru-RU" dirty="0" smtClean="0"/>
              <a:t>). </a:t>
            </a:r>
          </a:p>
          <a:p>
            <a:pPr marL="0" indent="0">
              <a:buNone/>
            </a:pPr>
            <a:r>
              <a:rPr lang="ru-RU" dirty="0" smtClean="0"/>
              <a:t>Родительские организмы обозначают латинской буквой Р.</a:t>
            </a:r>
          </a:p>
          <a:p>
            <a:pPr marL="0" indent="0">
              <a:buNone/>
            </a:pPr>
            <a:r>
              <a:rPr lang="ru-RU" dirty="0" smtClean="0"/>
              <a:t>Организмы, полученные от скрещивания особей с различными признаками – гибриды, а совокупность таких гибридов – гибридное поколение, которое обозначают латинской буквой F с цифровым индексом, соответствующим порядковому номеру гибридного поколения. 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Например: первое поколение обозначают F1; если гибридные организмы скрещиваются между собой, то их потомство обозначают F2, третье поколение - F3 и т.д. 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</p:spPr>
        <p:txBody>
          <a:bodyPr>
            <a:normAutofit fontScale="90000"/>
          </a:bodyPr>
          <a:lstStyle/>
          <a:p>
            <a:pPr lvl="0"/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Стихотворение С. Михалкова </a:t>
            </a:r>
            <a:r>
              <a:rPr lang="ru-RU" b="1" dirty="0" smtClean="0">
                <a:ea typeface="Calibri" pitchFamily="34" charset="0"/>
                <a:cs typeface="Times New Roman" pitchFamily="18" charset="0"/>
              </a:rPr>
              <a:t>«</a:t>
            </a: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Дядя Степа</a:t>
            </a:r>
            <a:r>
              <a:rPr lang="ru-RU" b="1" dirty="0" smtClean="0"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714488"/>
            <a:ext cx="7829576" cy="4572032"/>
          </a:xfrm>
        </p:spPr>
        <p:txBody>
          <a:bodyPr>
            <a:normAutofit fontScale="55000" lnSpcReduction="20000"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доме восемь дробь один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 заставы Ильича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Жил высокий гражданин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прозванью Каланча,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По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фамилии </a:t>
            </a:r>
            <a:r>
              <a:rPr lang="ru-RU" sz="16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Степанов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И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имени Степан, 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Из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районных великанов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Самый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главный великан.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 Степана сын родился 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Малыша зовут Егор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Возле мамы на кровати 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виду у прочих мам 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Спит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ребёнок небывалый 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Не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малыш, а целый малый,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Весит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он пять килограмм.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Богатырь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а не ребёнок,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 не верит чудесам,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Вырастает из пелёнок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по дням, а по часам.</a:t>
            </a:r>
            <a:endParaRPr lang="ru-RU" sz="4400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1478</Words>
  <PresentationFormat>Экран (4:3)</PresentationFormat>
  <Paragraphs>120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Тема Office</vt:lpstr>
      <vt:lpstr>Специальное оформление</vt:lpstr>
      <vt:lpstr> </vt:lpstr>
      <vt:lpstr>Генетика как наука </vt:lpstr>
      <vt:lpstr>Слайд 3</vt:lpstr>
      <vt:lpstr>Структура современной генетики и ее значение</vt:lpstr>
      <vt:lpstr>Фундаментальная генетика </vt:lpstr>
      <vt:lpstr>Прикладная генетика </vt:lpstr>
      <vt:lpstr>Слайд 7</vt:lpstr>
      <vt:lpstr>Частная генетика</vt:lpstr>
      <vt:lpstr>Генетика человека </vt:lpstr>
      <vt:lpstr>Слайд 10</vt:lpstr>
      <vt:lpstr>Методы генетики</vt:lpstr>
      <vt:lpstr>Слайд 12</vt:lpstr>
      <vt:lpstr>Методы генетики</vt:lpstr>
      <vt:lpstr>Методы генетики</vt:lpstr>
      <vt:lpstr>Методы генетики</vt:lpstr>
      <vt:lpstr>Методы генетики</vt:lpstr>
      <vt:lpstr>Основные  понятия генетики</vt:lpstr>
      <vt:lpstr>Основные понятия генетики</vt:lpstr>
      <vt:lpstr>Основные понятия генетики</vt:lpstr>
      <vt:lpstr>Генетические понятия  и символы</vt:lpstr>
      <vt:lpstr>Стихотворение С. Михалкова «Дядя Степа»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cp:lastModifiedBy>User</cp:lastModifiedBy>
  <cp:revision>9</cp:revision>
  <dcterms:created xsi:type="dcterms:W3CDTF">2011-12-13T19:04:59Z</dcterms:created>
  <dcterms:modified xsi:type="dcterms:W3CDTF">2017-01-30T05:32:36Z</dcterms:modified>
</cp:coreProperties>
</file>